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7" r:id="rId2"/>
    <p:sldId id="264" r:id="rId3"/>
    <p:sldId id="265" r:id="rId4"/>
    <p:sldId id="268" r:id="rId5"/>
    <p:sldId id="266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31E7F-453F-7B4F-8BDA-5EF5922412FA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0748-F7CF-5442-93F1-D1A0895D75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70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A8C61-9DB2-4122-ABE8-9E52138D6D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8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0A8BC-6653-A741-87D5-0F172ED441D7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AD8B0-09EB-C149-B474-5BD929E9E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stmath.com/entrance/microtc.html" TargetMode="Externa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1252" y="2793863"/>
            <a:ext cx="2505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Math Talk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76200"/>
            <a:ext cx="8839200" cy="662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373508" y="2616209"/>
            <a:ext cx="2951092" cy="11937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63488" y="136417"/>
            <a:ext cx="8531129" cy="63475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840829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Mental Math</a:t>
            </a:r>
          </a:p>
          <a:p>
            <a:pPr algn="ctr"/>
            <a:r>
              <a:rPr lang="en-US" sz="2800" b="1" dirty="0" smtClean="0"/>
              <a:t>Exercise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200946" y="4235135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Engage Through Signaling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1891" y="2179829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Review Math Strategies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57054" y="4483379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Explore Mathematical Connections and Relationships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9343" y="3758082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Construct Viable Arguments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63837" y="2426112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Critique the Reasoning </a:t>
            </a:r>
          </a:p>
          <a:p>
            <a:pPr algn="ctr"/>
            <a:r>
              <a:rPr lang="en-US" sz="2800" b="1" dirty="0" smtClean="0"/>
              <a:t>of Others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092246" y="146603"/>
            <a:ext cx="1802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Develop Deeper 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Conceptual Skills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3291" y="651794"/>
            <a:ext cx="32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Use Mathematical Language to Share Different Strategies and Approaches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92999" y="5976095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Promote Critical and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</a:rPr>
              <a:t>Creative thinking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6044" y="5837596"/>
            <a:ext cx="2634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evelop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cademic </a:t>
            </a:r>
          </a:p>
          <a:p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ocabulary in Meaningful </a:t>
            </a:r>
          </a:p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ontexts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6044" y="173537"/>
            <a:ext cx="2281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Engage in Challenging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Tasks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91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2" grpId="0"/>
      <p:bldP spid="13" grpId="0"/>
      <p:bldP spid="15" grpId="0"/>
      <p:bldP spid="19" grpId="0"/>
      <p:bldP spid="2" grpId="0"/>
      <p:bldP spid="20" grpId="0"/>
      <p:bldP spid="21" grpId="0"/>
      <p:bldP spid="22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155011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286" y="1035512"/>
            <a:ext cx="75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Take a close look.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6" y="4024910"/>
            <a:ext cx="8115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</p:txBody>
      </p:sp>
      <p:pic>
        <p:nvPicPr>
          <p:cNvPr id="7" name="Picture 6" descr="Capture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793" y="1891767"/>
            <a:ext cx="5930605" cy="4266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0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7954" y="1035511"/>
            <a:ext cx="2553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Volume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6" y="4024910"/>
            <a:ext cx="8115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32513" y="856358"/>
            <a:ext cx="4399851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your head </a:t>
            </a:r>
            <a:r>
              <a:rPr lang="en-US" sz="3200" b="1" dirty="0" smtClean="0">
                <a:solidFill>
                  <a:srgbClr val="FF0000"/>
                </a:solidFill>
              </a:rPr>
              <a:t>think</a:t>
            </a:r>
            <a:r>
              <a:rPr lang="en-US" sz="3200" b="1" dirty="0" smtClean="0"/>
              <a:t>:</a:t>
            </a:r>
          </a:p>
          <a:p>
            <a:r>
              <a:rPr lang="en-US" sz="3200" b="1" dirty="0" smtClean="0"/>
              <a:t>What do you notice?  What else do you notice?</a:t>
            </a:r>
          </a:p>
          <a:p>
            <a:r>
              <a:rPr lang="en-US" sz="3200" b="1" dirty="0" smtClean="0"/>
              <a:t>Is this like an activity that you have done before?  How is it the same? How is it different?</a:t>
            </a:r>
          </a:p>
          <a:p>
            <a:r>
              <a:rPr lang="en-US" sz="3200" b="1" dirty="0" smtClean="0"/>
              <a:t>What does </a:t>
            </a:r>
            <a:r>
              <a:rPr lang="en-US" sz="3200" b="1" dirty="0" err="1" smtClean="0"/>
              <a:t>Jiji</a:t>
            </a:r>
            <a:r>
              <a:rPr lang="en-US" sz="3200" b="1" dirty="0" smtClean="0"/>
              <a:t> need to do?</a:t>
            </a:r>
          </a:p>
          <a:p>
            <a:r>
              <a:rPr lang="en-US" sz="3200" b="1" dirty="0" smtClean="0"/>
              <a:t>How might you begin?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6144" y="5704962"/>
            <a:ext cx="4181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Time to Share Out!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Capture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191" y="1869614"/>
            <a:ext cx="4442640" cy="31958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0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7954" y="1035511"/>
            <a:ext cx="2553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Volume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6" y="4024910"/>
            <a:ext cx="8115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1358676"/>
            <a:ext cx="439985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 noticed that _____.  Something else I noticed is _______________.</a:t>
            </a:r>
          </a:p>
          <a:p>
            <a:r>
              <a:rPr lang="en-US" sz="3200" b="1" dirty="0" smtClean="0"/>
              <a:t>This is like ________ that I did before because ______________.</a:t>
            </a:r>
          </a:p>
          <a:p>
            <a:r>
              <a:rPr lang="en-US" sz="3200" b="1" dirty="0" smtClean="0"/>
              <a:t>It’s different from ______ because.</a:t>
            </a:r>
          </a:p>
          <a:p>
            <a:r>
              <a:rPr lang="en-US" sz="3200" b="1" dirty="0" err="1" smtClean="0"/>
              <a:t>Jiji</a:t>
            </a:r>
            <a:r>
              <a:rPr lang="en-US" sz="3200" b="1" dirty="0" smtClean="0"/>
              <a:t> needs to ________ because ___________.</a:t>
            </a:r>
          </a:p>
          <a:p>
            <a:r>
              <a:rPr lang="en-US" sz="3200" b="1" dirty="0" smtClean="0"/>
              <a:t>I would begin by ______.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712345"/>
            <a:ext cx="4181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Time to Share Out!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9" descr="Capture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851" y="1905103"/>
            <a:ext cx="4457979" cy="3435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0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7954" y="1035511"/>
            <a:ext cx="2553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Volume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6" y="4024910"/>
            <a:ext cx="8115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32514" y="1562697"/>
            <a:ext cx="3762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your head </a:t>
            </a:r>
            <a:r>
              <a:rPr lang="en-US" sz="3200" b="1" dirty="0" smtClean="0">
                <a:solidFill>
                  <a:srgbClr val="FF0000"/>
                </a:solidFill>
              </a:rPr>
              <a:t>think</a:t>
            </a:r>
            <a:r>
              <a:rPr lang="en-US" sz="3200" b="1" dirty="0" smtClean="0"/>
              <a:t> about the following</a:t>
            </a:r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essential questions</a:t>
            </a:r>
            <a:r>
              <a:rPr lang="en-US" sz="3200" b="1" dirty="0" smtClean="0"/>
              <a:t>:</a:t>
            </a:r>
          </a:p>
          <a:p>
            <a:r>
              <a:rPr lang="en-US" sz="3200" b="1" dirty="0" smtClean="0"/>
              <a:t>How can you find the volume of cubes and rectangular prisms?</a:t>
            </a:r>
          </a:p>
          <a:p>
            <a:r>
              <a:rPr lang="en-US" sz="3200" b="1" dirty="0" smtClean="0"/>
              <a:t>Why is it important to know how to measure volume?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21275" y="5594570"/>
            <a:ext cx="4181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Time to Share Out!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Capture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4674" y="1681842"/>
            <a:ext cx="4894018" cy="35205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51" y="155011"/>
            <a:ext cx="6689665" cy="39141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889" b="1" i="1" dirty="0">
                <a:solidFill>
                  <a:srgbClr val="0000FF"/>
                </a:solidFill>
              </a:rPr>
              <a:t>Math Talk</a:t>
            </a:r>
            <a:r>
              <a:rPr lang="en-US" sz="4889" b="1" i="1" dirty="0" smtClean="0">
                <a:solidFill>
                  <a:srgbClr val="0000FF"/>
                </a:solidFill>
              </a:rPr>
              <a:t> </a:t>
            </a:r>
            <a:endParaRPr lang="en-US" sz="4889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1551" y="996920"/>
            <a:ext cx="7293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Ready to try out your strategy? 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285" y="1643251"/>
            <a:ext cx="84756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87285" y="5296514"/>
            <a:ext cx="8232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 Math Teacher Login Link:</a:t>
            </a:r>
          </a:p>
          <a:p>
            <a:r>
              <a:rPr lang="en-US" sz="2800" dirty="0" smtClean="0">
                <a:hlinkClick r:id="rId2"/>
              </a:rPr>
              <a:t>http://</a:t>
            </a:r>
            <a:r>
              <a:rPr lang="en-US" sz="2800" dirty="0" err="1" smtClean="0">
                <a:hlinkClick r:id="rId2"/>
              </a:rPr>
              <a:t>web.stmath.com/entrance/microtc.html#/ndl</a:t>
            </a:r>
            <a:endParaRPr lang="en-US" sz="2800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3963" y="1912926"/>
            <a:ext cx="2960077" cy="296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30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226</Words>
  <Application>Microsoft Macintosh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 Math Talk </vt:lpstr>
      <vt:lpstr> Math Talk </vt:lpstr>
      <vt:lpstr> Math Talk </vt:lpstr>
      <vt:lpstr> Math Talk </vt:lpstr>
      <vt:lpstr> Math Talk </vt:lpstr>
    </vt:vector>
  </TitlesOfParts>
  <Company>Santa Ana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Talk</dc:title>
  <dc:creator>Silvia Ruiz</dc:creator>
  <cp:lastModifiedBy>Nita Walker</cp:lastModifiedBy>
  <cp:revision>47</cp:revision>
  <dcterms:created xsi:type="dcterms:W3CDTF">2013-04-08T23:36:38Z</dcterms:created>
  <dcterms:modified xsi:type="dcterms:W3CDTF">2013-05-29T17:44:35Z</dcterms:modified>
</cp:coreProperties>
</file>